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10058400" cx="7772400"/>
  <p:notesSz cx="6858000" cy="9144000"/>
  <p:embeddedFontLst>
    <p:embeddedFont>
      <p:font typeface="Andika"/>
      <p:regular r:id="rId12"/>
      <p:bold r:id="rId13"/>
      <p:italic r:id="rId14"/>
      <p:boldItalic r:id="rId15"/>
    </p:embeddedFont>
    <p:embeddedFont>
      <p:font typeface="DM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Andika-bold.fntdata"/><Relationship Id="rId12" Type="http://schemas.openxmlformats.org/officeDocument/2006/relationships/font" Target="fonts/Andika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Andika-boldItalic.fntdata"/><Relationship Id="rId14" Type="http://schemas.openxmlformats.org/officeDocument/2006/relationships/font" Target="fonts/Andika-italic.fntdata"/><Relationship Id="rId17" Type="http://schemas.openxmlformats.org/officeDocument/2006/relationships/font" Target="fonts/DMSans-bold.fntdata"/><Relationship Id="rId16" Type="http://schemas.openxmlformats.org/officeDocument/2006/relationships/font" Target="fonts/DMSans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DMSans-boldItalic.fntdata"/><Relationship Id="rId6" Type="http://schemas.openxmlformats.org/officeDocument/2006/relationships/slide" Target="slides/slide1.xml"/><Relationship Id="rId18" Type="http://schemas.openxmlformats.org/officeDocument/2006/relationships/font" Target="fonts/DMSans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9694accf5f_0_19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9694accf5f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9694accf5f_0_113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9694accf5f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9694accf5f_0_4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9694accf5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9694accf5f_0_24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9694accf5f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9694accf5f_0_45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9694accf5f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ocs.google.com/presentation/d/1Hx0RyqrthoF4UKmXqGq8B6tK9GlG1-3t4_EcZFuknpQ/copy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402900" y="736200"/>
            <a:ext cx="6966600" cy="8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3"/>
              </a:rPr>
              <a:t>Click here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for an editable version of these boards in Google Slides</a:t>
            </a:r>
            <a:endParaRPr b="1"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Directions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: 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ndika"/>
              <a:buAutoNum type="arabicPeriod"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Fill in the text box on page 3 with your competition details.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ndika"/>
              <a:buAutoNum type="arabicPeriod"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Choose a Bingo Board template from pages 4–6. Fill in each tile with whole-class, grade-level, or schoolwide Amira goals.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EXAMPLE AMIRA GOALS: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Individual Student OR Whole Class Goals </a:t>
            </a:r>
            <a:endParaRPr b="1"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Complete [__] stories/activities with Amira in [__] days/weeks.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Complete [__] stories/activities with Amira per day for [__] days.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Complete [__] stories/activities with Amira per day for [__] days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Complete [__] stories/activities with Amira per week for [__] 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Complete [__] stories/activities with Amira per week for [__] weeks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Complete [__] stories/activities with Amira by [date].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Read/Learn with Amira for [__] minutes in [__] days/weeks.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Read/Learn with Amira for [__] minutes per day for [__] days.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Read/Learn with Amira for [__] minutes per day for [__] days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Read/Learn with Amira for [__] minutes per week for [__] 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Read/Learn with Amira for [__] minutes per week for [__] weeks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Read/Learn with Amira for [__] minutes by [date].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Whole Class OR Grade:</a:t>
            </a:r>
            <a:endParaRPr b="1"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completed [__] stories/activities with Amira in [__] days/weeks.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completed [__] stories/activities with Amira per day for [__] days.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completed [__] stories/activities with Amira per day for [__] days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completed [__] stories/activities with Amira per week for [__] 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completed [__] stories/activities with Amira per week for [__] weeks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completed [__] stories/activities with Amira by [date].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read/learned with Amira for [__] minutes in [__] days/weeks.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read/learned with Amira for [__] minutes per day for [__] days.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read/learned with Amira for [__] minutes per day for [__] days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read/learned with Amira for [__] minutes per week for [__] weeks.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read/learned with Amira for [__] minutes per week for [__] weeks in a row.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 students/classes read/learned with Amira for [__] minutes by [date].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402900" y="736200"/>
            <a:ext cx="6966600" cy="8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EXAMPLE AMIRA GOALS (SPANISH)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Metas para estudiantes individuales O para toda la clase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Completa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en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días/semanas.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Completa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Completa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 seguidos.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Completa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Completa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 seguidas.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Completa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antes del [fecha].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Lee/Aprende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en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días/semanas.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Lee/Aprende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Lee/Aprende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 seguidos.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Lee/Aprende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Lee/Aprende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 seguidas.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Lee/Aprende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antes del [fecha].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Metas para toda la clase O para el grado</a:t>
            </a:r>
            <a:endParaRPr b="1"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completaron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en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días/semanas.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completaron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completaron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 seguidos.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completaron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completaron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 seguidas.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completaron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historias/actividades con Amira antes del [fecha].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leyeron/aprendieron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en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días/semanas.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leyeron/aprendieron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leyeron/aprendieron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día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días seguidos.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leyeron/aprendieron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estudiantes/clases leyeron/aprendieron con Amira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minutos por semana durante 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latin typeface="Andika"/>
                <a:ea typeface="Andika"/>
                <a:cs typeface="Andika"/>
                <a:sym typeface="Andika"/>
              </a:rPr>
              <a:t> semanas seguidas.</a:t>
            </a:r>
            <a:endParaRPr sz="11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rPr lang="en" sz="1100">
                <a:solidFill>
                  <a:schemeClr val="dk1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 estudiantes/clases leyeron/aprendieron con Amira durante </a:t>
            </a:r>
            <a:r>
              <a:rPr lang="en" sz="1100">
                <a:solidFill>
                  <a:schemeClr val="dk1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[__]</a:t>
            </a:r>
            <a:r>
              <a:rPr lang="en" sz="1100">
                <a:solidFill>
                  <a:schemeClr val="dk1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 minutos antes del [fecha].</a:t>
            </a:r>
            <a:endParaRPr sz="1100">
              <a:solidFill>
                <a:schemeClr val="dk1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/>
        </p:nvSpPr>
        <p:spPr>
          <a:xfrm>
            <a:off x="909600" y="3166500"/>
            <a:ext cx="5953200" cy="56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ERASE THIS TEXT AND REPLACE WITH YOUR CUSTOM INFO</a:t>
            </a:r>
            <a:endParaRPr i="1"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Enter your competition details here such as the dates, rules, what winners will receive, etc.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Questions to help you create your Bingo rules:</a:t>
            </a:r>
            <a:endParaRPr b="1"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How will students mark a square when they complete a reading achievement?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What counts as </a:t>
            </a:r>
            <a:r>
              <a:rPr b="1"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BINGO</a:t>
            </a: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?A full row, a full column, or a diagonal?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What happens after a team gets </a:t>
            </a:r>
            <a:r>
              <a:rPr b="1"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BINGO</a:t>
            </a: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?Will they stop, or keep going to complete more squares?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How will you reward progress?Will students earn a prize for one row or column?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Will there be a bigger prize for filling the whole board?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Will you include bonus squares or extra challenges?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Clear, simple rules will help students stay excited and know what they are working toward.</a:t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grpSp>
        <p:nvGrpSpPr>
          <p:cNvPr id="65" name="Google Shape;65;p15"/>
          <p:cNvGrpSpPr/>
          <p:nvPr/>
        </p:nvGrpSpPr>
        <p:grpSpPr>
          <a:xfrm>
            <a:off x="6037190" y="8469273"/>
            <a:ext cx="955200" cy="867527"/>
            <a:chOff x="6037190" y="8469273"/>
            <a:chExt cx="955200" cy="867527"/>
          </a:xfrm>
        </p:grpSpPr>
        <p:pic>
          <p:nvPicPr>
            <p:cNvPr id="66" name="Google Shape;66;p15" title="TRH_qr.jpg2.jp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04529" y="8469273"/>
              <a:ext cx="620524" cy="6205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" name="Google Shape;67;p15"/>
            <p:cNvSpPr txBox="1"/>
            <p:nvPr/>
          </p:nvSpPr>
          <p:spPr>
            <a:xfrm>
              <a:off x="6037190" y="9029000"/>
              <a:ext cx="9552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Share with us!</a:t>
              </a:r>
              <a:endParaRPr sz="80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/>
        </p:nvSpPr>
        <p:spPr>
          <a:xfrm>
            <a:off x="617875" y="2875825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3" name="Google Shape;73;p16"/>
          <p:cNvSpPr txBox="1"/>
          <p:nvPr/>
        </p:nvSpPr>
        <p:spPr>
          <a:xfrm>
            <a:off x="2882017" y="2875825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5133634" y="2875825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5" name="Google Shape;75;p16"/>
          <p:cNvSpPr txBox="1"/>
          <p:nvPr/>
        </p:nvSpPr>
        <p:spPr>
          <a:xfrm>
            <a:off x="621556" y="5129775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6" name="Google Shape;76;p16"/>
          <p:cNvSpPr txBox="1"/>
          <p:nvPr/>
        </p:nvSpPr>
        <p:spPr>
          <a:xfrm>
            <a:off x="2885698" y="5129775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5137315" y="5129775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8" name="Google Shape;78;p16"/>
          <p:cNvSpPr txBox="1"/>
          <p:nvPr/>
        </p:nvSpPr>
        <p:spPr>
          <a:xfrm>
            <a:off x="624143" y="7398844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2888286" y="7398844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0" name="Google Shape;80;p16"/>
          <p:cNvSpPr txBox="1"/>
          <p:nvPr/>
        </p:nvSpPr>
        <p:spPr>
          <a:xfrm>
            <a:off x="5139903" y="7398844"/>
            <a:ext cx="19833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/>
        </p:nvSpPr>
        <p:spPr>
          <a:xfrm>
            <a:off x="617875" y="28758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2286417" y="28758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3954958" y="28758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5623500" y="28758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643425" y="45401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0" name="Google Shape;90;p17"/>
          <p:cNvSpPr txBox="1"/>
          <p:nvPr/>
        </p:nvSpPr>
        <p:spPr>
          <a:xfrm>
            <a:off x="2311967" y="45401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1" name="Google Shape;91;p17"/>
          <p:cNvSpPr txBox="1"/>
          <p:nvPr/>
        </p:nvSpPr>
        <p:spPr>
          <a:xfrm>
            <a:off x="3980508" y="45401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2" name="Google Shape;92;p17"/>
          <p:cNvSpPr txBox="1"/>
          <p:nvPr/>
        </p:nvSpPr>
        <p:spPr>
          <a:xfrm>
            <a:off x="5649050" y="4540125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3" name="Google Shape;93;p17"/>
          <p:cNvSpPr txBox="1"/>
          <p:nvPr/>
        </p:nvSpPr>
        <p:spPr>
          <a:xfrm>
            <a:off x="643438" y="623466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4" name="Google Shape;94;p17"/>
          <p:cNvSpPr txBox="1"/>
          <p:nvPr/>
        </p:nvSpPr>
        <p:spPr>
          <a:xfrm>
            <a:off x="2311979" y="623466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5" name="Google Shape;95;p17"/>
          <p:cNvSpPr txBox="1"/>
          <p:nvPr/>
        </p:nvSpPr>
        <p:spPr>
          <a:xfrm>
            <a:off x="3980521" y="623466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6" name="Google Shape;96;p17"/>
          <p:cNvSpPr txBox="1"/>
          <p:nvPr/>
        </p:nvSpPr>
        <p:spPr>
          <a:xfrm>
            <a:off x="5649063" y="623466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7" name="Google Shape;97;p17"/>
          <p:cNvSpPr txBox="1"/>
          <p:nvPr/>
        </p:nvSpPr>
        <p:spPr>
          <a:xfrm>
            <a:off x="643425" y="792921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8" name="Google Shape;98;p17"/>
          <p:cNvSpPr txBox="1"/>
          <p:nvPr/>
        </p:nvSpPr>
        <p:spPr>
          <a:xfrm>
            <a:off x="2311967" y="792921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9" name="Google Shape;99;p17"/>
          <p:cNvSpPr txBox="1"/>
          <p:nvPr/>
        </p:nvSpPr>
        <p:spPr>
          <a:xfrm>
            <a:off x="3980508" y="792921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0" name="Google Shape;100;p17"/>
          <p:cNvSpPr txBox="1"/>
          <p:nvPr/>
        </p:nvSpPr>
        <p:spPr>
          <a:xfrm>
            <a:off x="5649050" y="7929213"/>
            <a:ext cx="1479900" cy="15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/>
        </p:nvSpPr>
        <p:spPr>
          <a:xfrm>
            <a:off x="507971" y="2875825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1885430" y="2875825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3287068" y="2875825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8" name="Google Shape;108;p18"/>
          <p:cNvSpPr txBox="1"/>
          <p:nvPr/>
        </p:nvSpPr>
        <p:spPr>
          <a:xfrm>
            <a:off x="4642439" y="2875825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9" name="Google Shape;109;p18"/>
          <p:cNvSpPr txBox="1"/>
          <p:nvPr/>
        </p:nvSpPr>
        <p:spPr>
          <a:xfrm>
            <a:off x="528548" y="4216156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0" name="Google Shape;110;p18"/>
          <p:cNvSpPr txBox="1"/>
          <p:nvPr/>
        </p:nvSpPr>
        <p:spPr>
          <a:xfrm>
            <a:off x="1906007" y="4216156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1" name="Google Shape;111;p18"/>
          <p:cNvSpPr txBox="1"/>
          <p:nvPr/>
        </p:nvSpPr>
        <p:spPr>
          <a:xfrm>
            <a:off x="3307644" y="4216156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8"/>
          <p:cNvSpPr txBox="1"/>
          <p:nvPr/>
        </p:nvSpPr>
        <p:spPr>
          <a:xfrm>
            <a:off x="4663015" y="4216156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3" name="Google Shape;113;p18"/>
          <p:cNvSpPr txBox="1"/>
          <p:nvPr/>
        </p:nvSpPr>
        <p:spPr>
          <a:xfrm>
            <a:off x="528558" y="5580839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8"/>
          <p:cNvSpPr txBox="1"/>
          <p:nvPr/>
        </p:nvSpPr>
        <p:spPr>
          <a:xfrm>
            <a:off x="1906017" y="5580839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5" name="Google Shape;115;p18"/>
          <p:cNvSpPr txBox="1"/>
          <p:nvPr/>
        </p:nvSpPr>
        <p:spPr>
          <a:xfrm>
            <a:off x="3307654" y="5580839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6" name="Google Shape;116;p18"/>
          <p:cNvSpPr txBox="1"/>
          <p:nvPr/>
        </p:nvSpPr>
        <p:spPr>
          <a:xfrm>
            <a:off x="4663025" y="5580839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8"/>
          <p:cNvSpPr txBox="1"/>
          <p:nvPr/>
        </p:nvSpPr>
        <p:spPr>
          <a:xfrm>
            <a:off x="528548" y="6945532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1906007" y="6945532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9" name="Google Shape;119;p18"/>
          <p:cNvSpPr txBox="1"/>
          <p:nvPr/>
        </p:nvSpPr>
        <p:spPr>
          <a:xfrm>
            <a:off x="3307644" y="6945532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0" name="Google Shape;120;p18"/>
          <p:cNvSpPr txBox="1"/>
          <p:nvPr/>
        </p:nvSpPr>
        <p:spPr>
          <a:xfrm>
            <a:off x="4663015" y="6945532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1" name="Google Shape;121;p18"/>
          <p:cNvSpPr txBox="1"/>
          <p:nvPr/>
        </p:nvSpPr>
        <p:spPr>
          <a:xfrm>
            <a:off x="6018389" y="2875825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2" name="Google Shape;122;p18"/>
          <p:cNvSpPr txBox="1"/>
          <p:nvPr/>
        </p:nvSpPr>
        <p:spPr>
          <a:xfrm>
            <a:off x="6038965" y="4216156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3" name="Google Shape;123;p18"/>
          <p:cNvSpPr txBox="1"/>
          <p:nvPr/>
        </p:nvSpPr>
        <p:spPr>
          <a:xfrm>
            <a:off x="6038975" y="5580839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4" name="Google Shape;124;p18"/>
          <p:cNvSpPr txBox="1"/>
          <p:nvPr/>
        </p:nvSpPr>
        <p:spPr>
          <a:xfrm>
            <a:off x="6038965" y="6945532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5" name="Google Shape;125;p18"/>
          <p:cNvSpPr txBox="1"/>
          <p:nvPr/>
        </p:nvSpPr>
        <p:spPr>
          <a:xfrm>
            <a:off x="531873" y="8310207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8"/>
          <p:cNvSpPr txBox="1"/>
          <p:nvPr/>
        </p:nvSpPr>
        <p:spPr>
          <a:xfrm>
            <a:off x="1909332" y="8310207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8"/>
          <p:cNvSpPr txBox="1"/>
          <p:nvPr/>
        </p:nvSpPr>
        <p:spPr>
          <a:xfrm>
            <a:off x="3310969" y="8310207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8" name="Google Shape;128;p18"/>
          <p:cNvSpPr txBox="1"/>
          <p:nvPr/>
        </p:nvSpPr>
        <p:spPr>
          <a:xfrm>
            <a:off x="4666340" y="8310207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8"/>
          <p:cNvSpPr txBox="1"/>
          <p:nvPr/>
        </p:nvSpPr>
        <p:spPr>
          <a:xfrm>
            <a:off x="6042290" y="8310207"/>
            <a:ext cx="1191900" cy="124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3625" lIns="73625" spcFirstLastPara="1" rIns="73625" wrap="square" tIns="73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6">
              <a:solidFill>
                <a:schemeClr val="dk2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