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Andika"/>
      <p:regular r:id="rId18"/>
      <p:bold r:id="rId19"/>
      <p:italic r:id="rId20"/>
      <p:boldItalic r:id="rId21"/>
    </p:embeddedFont>
    <p:embeddedFont>
      <p:font typeface="DM Sans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ndika-italic.fntdata"/><Relationship Id="rId22" Type="http://schemas.openxmlformats.org/officeDocument/2006/relationships/font" Target="fonts/DMSans-regular.fntdata"/><Relationship Id="rId21" Type="http://schemas.openxmlformats.org/officeDocument/2006/relationships/font" Target="fonts/Andika-boldItalic.fntdata"/><Relationship Id="rId24" Type="http://schemas.openxmlformats.org/officeDocument/2006/relationships/font" Target="fonts/DMSans-italic.fntdata"/><Relationship Id="rId23" Type="http://schemas.openxmlformats.org/officeDocument/2006/relationships/font" Target="fonts/DMSa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DM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Andika-bold.fntdata"/><Relationship Id="rId18" Type="http://schemas.openxmlformats.org/officeDocument/2006/relationships/font" Target="fonts/Andika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a1-sp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a1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vimeo.com/amiralearning/k2-a2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f2a3bafd_1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f2a3bafd_1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5f2cbc703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5f2cbc703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5f2cbc703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f5f2cbc70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https://vimeo.com/amiralearning/k2-a1-sp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60466f9ae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60466f9ae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5f2a3bafd_1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5f2a3bafd_1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f2a3bafd_1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f2a3bafd_1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5f2cbc703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f5f2cbc70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f5f2a3bafd_1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f5f2a3bafd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https://vimeo.com/amiralearning/k2-a1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60466f9ae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60466f9ae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5f2a3bafd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5f2a3bafd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f2cbc70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f2cbc70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latin typeface="DM Sans"/>
                <a:ea typeface="DM Sans"/>
                <a:cs typeface="DM Sans"/>
                <a:sym typeface="DM Sans"/>
                <a:hlinkClick r:id="rId2"/>
              </a:rPr>
              <a:t>https://vimeo.com/amiralearning/k2-a2</a:t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DM Sans"/>
                <a:ea typeface="DM Sans"/>
                <a:cs typeface="DM Sans"/>
                <a:sym typeface="DM Sans"/>
              </a:rPr>
              <a:t>NOTE: </a:t>
            </a:r>
            <a:r>
              <a:rPr lang="en" sz="1500">
                <a:latin typeface="DM Sans"/>
                <a:ea typeface="DM Sans"/>
                <a:cs typeface="DM Sans"/>
                <a:sym typeface="DM Sans"/>
              </a:rPr>
              <a:t>The story featured in Lesson A2 was created specifically for this lesson and will not appear in the ISIP assessment.</a:t>
            </a:r>
            <a:endParaRPr sz="1500"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60466f9ae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60466f9ae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E6FAF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E6FAF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E6FAF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rive.google.com/file/d/1Ha0j-ZS-qvcUuPFQml6ESwAkeaNKn8bP/view" TargetMode="External"/><Relationship Id="rId4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slide" Target="/ppt/slides/slide4.xml"/><Relationship Id="rId5" Type="http://schemas.openxmlformats.org/officeDocument/2006/relationships/slide" Target="/ppt/slides/slide7.xml"/><Relationship Id="rId6" Type="http://schemas.openxmlformats.org/officeDocument/2006/relationships/slide" Target="/ppt/slides/slide1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drive.google.com/file/d/1krIOpNeHOpautqVKiQ-XJf_V0F22Mjyp/view" TargetMode="External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d5nyGt1nRoXVj9tNHMmi95bIdon8PTQ2/view" TargetMode="External"/><Relationship Id="rId4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3" title="Assess_k2_A1 Span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4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4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18" name="Google Shape;118;p24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4"/>
          <p:cNvSpPr txBox="1"/>
          <p:nvPr/>
        </p:nvSpPr>
        <p:spPr>
          <a:xfrm>
            <a:off x="2789913" y="769160"/>
            <a:ext cx="5737200" cy="28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Lección A1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Comprueba tu comprensión: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¿Qué debes esperar antes de empezar a leer o hablar?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¿Qué debes hacer si una parte te parece difícil?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Piensa más a fondo: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¿Por qué es importante hacer tu mejor esfuerzo, incluso cuando algo parece difícil?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938875" y="2375755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1155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About Assess</a:t>
            </a:r>
            <a:endParaRPr b="1" sz="1600">
              <a:solidFill>
                <a:srgbClr val="1155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Show students how the benchmark works and why Amira needs to hear them.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59" name="Google Shape;59;p14"/>
          <p:cNvSpPr txBox="1"/>
          <p:nvPr/>
        </p:nvSpPr>
        <p:spPr>
          <a:xfrm>
            <a:off x="938875" y="3091371"/>
            <a:ext cx="295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1155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Listening Comprehension</a:t>
            </a:r>
            <a:endParaRPr b="1" sz="1600">
              <a:solidFill>
                <a:srgbClr val="1155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Teach students how to retell a story in their own words after listening carefully.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4817525" y="2375750"/>
            <a:ext cx="31359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 u="sng">
                <a:solidFill>
                  <a:srgbClr val="1155CC"/>
                </a:solidFill>
                <a:latin typeface="DM Sans"/>
                <a:ea typeface="DM Sans"/>
                <a:cs typeface="DM Sans"/>
                <a:sym typeface="DM Sans"/>
                <a:hlinkClick action="ppaction://hlinksldjump"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Acerca de Evaluar</a:t>
            </a:r>
            <a:endParaRPr b="1" sz="1600">
              <a:solidFill>
                <a:srgbClr val="1155CC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Enseñe a los estudiantes cómo funciona la evaluación y por qué Amira necesita escucharlos.</a:t>
            </a:r>
            <a:endParaRPr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4831025" y="3123025"/>
            <a:ext cx="3261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No corresponde: </a:t>
            </a:r>
            <a:r>
              <a:rPr i="1"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Evaluar no incluye una actividad de recuento oral.</a:t>
            </a:r>
            <a:endParaRPr i="1"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Not applicable: </a:t>
            </a:r>
            <a:r>
              <a:rPr i="1" lang="en" sz="1000">
                <a:solidFill>
                  <a:schemeClr val="dk2"/>
                </a:solidFill>
                <a:latin typeface="DM Sans"/>
                <a:ea typeface="DM Sans"/>
                <a:cs typeface="DM Sans"/>
                <a:sym typeface="DM Sans"/>
              </a:rPr>
              <a:t>Evaluar does not include an oral retell task.</a:t>
            </a:r>
            <a:endParaRPr i="1" sz="1000">
              <a:solidFill>
                <a:schemeClr val="dk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677711" y="2530372"/>
            <a:ext cx="2285700" cy="2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Preview the Content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Watch the videos and read through the full presentation to get familiar with the lesson flow </a:t>
            </a: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student content. 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Note: </a:t>
            </a:r>
            <a:r>
              <a:rPr lang="en" sz="10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The story featured in Lesson A2 was created specifically for this lesson and will not appear in the ISIP assessment.</a:t>
            </a:r>
            <a:endParaRPr sz="10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3429161" y="2530372"/>
            <a:ext cx="2285700" cy="1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Add Custom Info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Update the prompts as needed and add any school-specific details.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8" name="Google Shape;68;p15"/>
          <p:cNvSpPr txBox="1"/>
          <p:nvPr/>
        </p:nvSpPr>
        <p:spPr>
          <a:xfrm>
            <a:off x="6180611" y="2530372"/>
            <a:ext cx="2285700" cy="185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Bring the Energy</a:t>
            </a:r>
            <a:endParaRPr b="1" sz="16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262626"/>
                </a:solidFill>
                <a:latin typeface="DM Sans"/>
                <a:ea typeface="DM Sans"/>
                <a:cs typeface="DM Sans"/>
                <a:sym typeface="DM Sans"/>
              </a:rPr>
              <a:t>Plan to introduce the series with energy and confidence. When students see that you value these routines, they are more likely to understand their importance and commit to using them.</a:t>
            </a:r>
            <a:endParaRPr sz="1200">
              <a:solidFill>
                <a:srgbClr val="262626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7" title="Assess_k2_A1 Engl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6275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8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84" name="Google Shape;84;p18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/>
        </p:nvSpPr>
        <p:spPr>
          <a:xfrm>
            <a:off x="2789913" y="769160"/>
            <a:ext cx="5737200" cy="32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A1: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Check for understanding: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should you wait for before you begin reading or speaking?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should you do if a part feels tricky?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Think deeper: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Why is it important to try your best, even when something feels hard?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0" title="Assess_K2_A2 English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1" title="AmiraPose_v01_product.png"/>
          <p:cNvPicPr preferRelativeResize="0"/>
          <p:nvPr/>
        </p:nvPicPr>
        <p:blipFill rotWithShape="1">
          <a:blip r:embed="rId4">
            <a:alphaModFix/>
          </a:blip>
          <a:srcRect b="40937" l="0" r="0" t="0"/>
          <a:stretch/>
        </p:blipFill>
        <p:spPr>
          <a:xfrm flipH="1">
            <a:off x="-1204325" y="-76800"/>
            <a:ext cx="4419200" cy="52203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1"/>
          <p:cNvSpPr/>
          <p:nvPr/>
        </p:nvSpPr>
        <p:spPr>
          <a:xfrm>
            <a:off x="2639418" y="649162"/>
            <a:ext cx="6062400" cy="3881100"/>
          </a:xfrm>
          <a:prstGeom prst="rect">
            <a:avLst/>
          </a:prstGeom>
          <a:solidFill>
            <a:schemeClr val="lt1"/>
          </a:solidFill>
          <a:ln cap="flat" cmpd="sng" w="9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3825" lIns="93825" spcFirstLastPara="1" rIns="93825" wrap="square" tIns="938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7"/>
          </a:p>
        </p:txBody>
      </p:sp>
      <p:pic>
        <p:nvPicPr>
          <p:cNvPr id="101" name="Google Shape;101;p21" title="screenAsset 37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69978" y="539071"/>
            <a:ext cx="6377073" cy="425657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1"/>
          <p:cNvSpPr txBox="1"/>
          <p:nvPr/>
        </p:nvSpPr>
        <p:spPr>
          <a:xfrm>
            <a:off x="2789913" y="769160"/>
            <a:ext cx="5737200" cy="23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Lesson A2:</a:t>
            </a:r>
            <a:endParaRPr b="1" sz="1900">
              <a:solidFill>
                <a:srgbClr val="073763"/>
              </a:solidFill>
              <a:highlight>
                <a:srgbClr val="FFFFFF"/>
              </a:highlight>
              <a:latin typeface="Andika"/>
              <a:ea typeface="Andika"/>
              <a:cs typeface="Andika"/>
              <a:sym typeface="Andika"/>
            </a:endParaRPr>
          </a:p>
          <a:p>
            <a:pPr indent="0" lvl="0" marL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  <a:highlight>
                  <a:srgbClr val="FFFFFF"/>
                </a:highlight>
                <a:latin typeface="Andika"/>
                <a:ea typeface="Andika"/>
                <a:cs typeface="Andika"/>
                <a:sym typeface="Andika"/>
              </a:rPr>
              <a:t>The Tiny Dragon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Who is the story about?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Where does the story take place?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happened first, </a:t>
            </a: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next</a:t>
            </a: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 and last?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>
                <a:srgbClr val="073763"/>
              </a:buClr>
              <a:buSzPts val="1600"/>
              <a:buFont typeface="Andika"/>
              <a:buChar char="●"/>
            </a:pPr>
            <a:r>
              <a:rPr lang="en" sz="1600">
                <a:solidFill>
                  <a:srgbClr val="073763"/>
                </a:solidFill>
                <a:latin typeface="Andika"/>
                <a:ea typeface="Andika"/>
                <a:cs typeface="Andika"/>
                <a:sym typeface="Andika"/>
              </a:rPr>
              <a:t>What other details are important to the story?</a:t>
            </a:r>
            <a:endParaRPr sz="1600">
              <a:solidFill>
                <a:srgbClr val="073763"/>
              </a:solidFill>
              <a:latin typeface="Andika"/>
              <a:ea typeface="Andika"/>
              <a:cs typeface="Andika"/>
              <a:sym typeface="Andik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