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Andika"/>
      <p:regular r:id="rId27"/>
      <p:bold r:id="rId28"/>
      <p:italic r:id="rId29"/>
      <p:boldItalic r:id="rId30"/>
    </p:embeddedFont>
    <p:embeddedFont>
      <p:font typeface="DM Sans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Andika-bold.fntdata"/><Relationship Id="rId27" Type="http://schemas.openxmlformats.org/officeDocument/2006/relationships/font" Target="fonts/Andika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Andika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DMSans-regular.fntdata"/><Relationship Id="rId30" Type="http://schemas.openxmlformats.org/officeDocument/2006/relationships/font" Target="fonts/Andika-boldItalic.fntdata"/><Relationship Id="rId11" Type="http://schemas.openxmlformats.org/officeDocument/2006/relationships/slide" Target="slides/slide6.xml"/><Relationship Id="rId33" Type="http://schemas.openxmlformats.org/officeDocument/2006/relationships/font" Target="fonts/DMSans-italic.fntdata"/><Relationship Id="rId10" Type="http://schemas.openxmlformats.org/officeDocument/2006/relationships/slide" Target="slides/slide5.xml"/><Relationship Id="rId32" Type="http://schemas.openxmlformats.org/officeDocument/2006/relationships/font" Target="fonts/DMSans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DMSans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k2-t3?share=copy" TargetMode="Externa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k2-t3?share=copy" TargetMode="Externa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k2-t3?share=copy" TargetMode="Externa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k2-t1-sp" TargetMode="Externa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k2-t1-sp" TargetMode="Externa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k2-t1-sp" TargetMode="Externa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k2-t2-sp?share=copy" TargetMode="Externa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k2-t2-sp?share=copy" TargetMode="Externa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k2-t2-sp?share=copy" TargetMode="Externa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k2-t3-sp?share=copy" TargetMode="Externa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k2-t3-sp?share=copy" TargetMode="Externa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k2-t3-sp?share=copy" TargetMode="Externa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k2-t1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k2-t1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k2-t1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k2-t2?share=copy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k2-t2?share=copy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k2-t2?share=copy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5f2cbc70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5f2cbc70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5f2cbc706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f5f2cbc706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K-2: LESSON T3</a:t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https://vimeo.com/amiralearning/k2-t3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f5f2cbc706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f5f2cbc706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K-2: LESSON T3</a:t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https://vimeo.com/amiralearning/k2-t3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f6eb505028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f6eb505028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K-2: LESSON T3</a:t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https://vimeo.com/amiralearning/k2-t3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f5f2cbc706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f5f2cbc706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M Sans"/>
                <a:ea typeface="DM Sans"/>
                <a:cs typeface="DM Sans"/>
                <a:sym typeface="DM Sans"/>
              </a:rPr>
              <a:t>K-2: LECCIÓN T1</a:t>
            </a:r>
            <a:endParaRPr sz="20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https://vimeo.com/amiralearning/k2-t1-sp</a:t>
            </a:r>
            <a:endParaRPr sz="15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5f2cbc706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f5f2cbc706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K-2: LECCIÓN T1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https://vimeo.com/amiralearning/k2-t1-sp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f6eb505028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f6eb505028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K-2: LECCIÓN T1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https://vimeo.com/amiralearning/k2-t1-sp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f5f2cbc706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f5f2cbc706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K-2: LECCIÓN T2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https://vimeo.com/amiralearning/k2-t2-sp</a:t>
            </a:r>
            <a:endParaRPr sz="15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f2cbc706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f5f2cbc706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K-2: LECCIÓN T2</a:t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https://vimeo.com/amiralearning/k2-t2-sp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f6eb505028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f6eb505028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K-2: LECCIÓN T2</a:t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https://vimeo.com/amiralearning/k2-t2-sp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f5f2cbc706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f5f2cbc706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K-2: LECCIÓN T3</a:t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https://vimeo.com/amiralearning/k2-t3-sp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5f2cbc706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5f2cbc706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f5f2cbc706_0_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f5f2cbc706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K-2: LECCIÓN T3</a:t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https://vimeo.com/amiralearning/k2-t3-sp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6eb505028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f6eb505028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K-2: LECCIÓN T3</a:t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https://vimeo.com/amiralearning/k2-t3-sp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f5f2cbc706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f5f2cbc706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5f2cbc706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f5f2cbc706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K-2: LESSON T1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https://vimeo.com/amiralearning/k2-t1</a:t>
            </a:r>
            <a:endParaRPr sz="15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5f2cbc706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5f2cbc706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K-2: LESSON T1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https://vimeo.com/amiralearning/k2-t1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f5f2cbc706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f5f2cbc706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K-2: LESSON T1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https://vimeo.com/amiralearning/k2-t1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5f2cbc706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f5f2cbc706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K-2: LESSON T2</a:t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https://vimeo.com/amiralearning/k2-t2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5f2cbc706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f5f2cbc706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K-2: LESSON T2</a:t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https://vimeo.com/amiralearning/k2-t2</a:t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f6eb505028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f6eb505028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K-2: LESSON T2</a:t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https://vimeo.com/amiralearning/k2-t2</a:t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E6FAF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E6FAF1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E6FAF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drive.google.com/file/d/1jUD-K8G4pNr_K5aW6fily6IHBZvXuMPJ/view" TargetMode="External"/><Relationship Id="rId4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Relationship Id="rId4" Type="http://schemas.openxmlformats.org/officeDocument/2006/relationships/image" Target="../media/image5.png"/><Relationship Id="rId5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drive.google.com/file/d/1MQo2JVIsU5dl9Lx8zHMXBM21Nt19t_Kd/view" TargetMode="External"/><Relationship Id="rId4" Type="http://schemas.openxmlformats.org/officeDocument/2006/relationships/image" Target="../media/image1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Relationship Id="rId4" Type="http://schemas.openxmlformats.org/officeDocument/2006/relationships/image" Target="../media/image5.png"/><Relationship Id="rId5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drive.google.com/file/d/1pYGMdl-SCJQvdE9La10oXO4IwBswcsTX/view" TargetMode="External"/><Relationship Id="rId4" Type="http://schemas.openxmlformats.org/officeDocument/2006/relationships/image" Target="../media/image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png"/><Relationship Id="rId4" Type="http://schemas.openxmlformats.org/officeDocument/2006/relationships/image" Target="../media/image5.png"/><Relationship Id="rId5" Type="http://schemas.openxmlformats.org/officeDocument/2006/relationships/image" Target="../media/image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Relationship Id="rId4" Type="http://schemas.openxmlformats.org/officeDocument/2006/relationships/slide" Target="/ppt/slides/slide4.xml"/><Relationship Id="rId9" Type="http://schemas.openxmlformats.org/officeDocument/2006/relationships/slide" Target="/ppt/slides/slide19.xml"/><Relationship Id="rId5" Type="http://schemas.openxmlformats.org/officeDocument/2006/relationships/slide" Target="/ppt/slides/slide7.xml"/><Relationship Id="rId6" Type="http://schemas.openxmlformats.org/officeDocument/2006/relationships/slide" Target="/ppt/slides/slide13.xml"/><Relationship Id="rId7" Type="http://schemas.openxmlformats.org/officeDocument/2006/relationships/slide" Target="/ppt/slides/slide10.xml"/><Relationship Id="rId8" Type="http://schemas.openxmlformats.org/officeDocument/2006/relationships/slide" Target="/ppt/slides/slide16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drive.google.com/file/d/1t0iAD1I-vaPrt4zuZiXufgjm6oCVQcn-/view" TargetMode="External"/><Relationship Id="rId4" Type="http://schemas.openxmlformats.org/officeDocument/2006/relationships/image" Target="../media/image4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4.png"/><Relationship Id="rId4" Type="http://schemas.openxmlformats.org/officeDocument/2006/relationships/image" Target="../media/image5.png"/><Relationship Id="rId5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hyperlink" Target="https://explore.amiralearning.com/hubfs/resource/Tutor_K2_poster.pdf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drive.google.com/file/d/1pPoK-CqwEGe8sHSZcMQv9ZHLNKSvY6Nq/view" TargetMode="External"/><Relationship Id="rId4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5.png"/><Relationship Id="rId5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drive.google.com/file/d/1nRR1EeZcIS9qiqDx7MOKEkCDZ71i6BEn/view" TargetMode="External"/><Relationship Id="rId4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Relationship Id="rId4" Type="http://schemas.openxmlformats.org/officeDocument/2006/relationships/image" Target="../media/image5.png"/><Relationship Id="rId5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23" title="T3 Eng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4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4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120" name="Google Shape;120;p24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4"/>
          <p:cNvSpPr txBox="1"/>
          <p:nvPr/>
        </p:nvSpPr>
        <p:spPr>
          <a:xfrm>
            <a:off x="2789913" y="769160"/>
            <a:ext cx="5737200" cy="35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Lesson T3: 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Check for understanding:</a:t>
            </a:r>
            <a:endParaRPr b="1"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Why might Amira pause while you are reading?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True or false: Amira only pauses when you make a mistake.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Think deeper:</a:t>
            </a:r>
            <a:endParaRPr b="1"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Why might Amira help you with a word even when you read it correctly?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500"/>
              </a:spcBef>
              <a:spcAft>
                <a:spcPts val="50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What does your reading and answers tell your teacher?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6" title="T1 Span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7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7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137" name="Google Shape;137;p27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7"/>
          <p:cNvSpPr txBox="1"/>
          <p:nvPr/>
        </p:nvSpPr>
        <p:spPr>
          <a:xfrm>
            <a:off x="2789913" y="769160"/>
            <a:ext cx="5737200" cy="33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Lección</a:t>
            </a: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 T1: 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Comprueba tu comprensión:</a:t>
            </a:r>
            <a:endParaRPr b="1"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¿Qué significa cuando el micrófono se pone verde?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¿Qué debes hacer antes de leer o responderle a Amira?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Piensa más a fondo:</a:t>
            </a:r>
            <a:endParaRPr b="1"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¿Por qué es importante escuchar atentamente las instrucciones de Amira?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457200" rtl="0" algn="l">
              <a:spcBef>
                <a:spcPts val="500"/>
              </a:spcBef>
              <a:spcAft>
                <a:spcPts val="2000"/>
              </a:spcAft>
              <a:buNone/>
            </a:pPr>
            <a:r>
              <a:t/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9" title="T2 Span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2885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0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0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154" name="Google Shape;154;p30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0"/>
          <p:cNvSpPr txBox="1"/>
          <p:nvPr/>
        </p:nvSpPr>
        <p:spPr>
          <a:xfrm>
            <a:off x="2789913" y="769160"/>
            <a:ext cx="5737200" cy="36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Lección</a:t>
            </a: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 T2: 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Comprueba tu comprensión:</a:t>
            </a:r>
            <a:endParaRPr b="1"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¿Qué debes hacer si la línea se adelanta o se queda atrás?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¿Cómo sabes que el cuento ha terminado?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Piensa más a fondo:</a:t>
            </a:r>
            <a:endParaRPr b="1"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¿Por qué es importante seguir leyendo a tu propio ritmo constante?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¿Qué pasa después de que ves “¡Buen trabajo!”?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457200" rtl="0" algn="l">
              <a:spcBef>
                <a:spcPts val="500"/>
              </a:spcBef>
              <a:spcAft>
                <a:spcPts val="2000"/>
              </a:spcAft>
              <a:buNone/>
            </a:pPr>
            <a:r>
              <a:t/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938875" y="1775949"/>
            <a:ext cx="2956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2200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About Tutor</a:t>
            </a:r>
            <a:endParaRPr b="1" sz="1600">
              <a:solidFill>
                <a:srgbClr val="2200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Explain what students will do with Amira</a:t>
            </a: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and introduce important steps for getting started.</a:t>
            </a:r>
            <a:endParaRPr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9" name="Google Shape;59;p14"/>
          <p:cNvSpPr txBox="1"/>
          <p:nvPr/>
        </p:nvSpPr>
        <p:spPr>
          <a:xfrm>
            <a:off x="938875" y="2470661"/>
            <a:ext cx="2956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2200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Read On</a:t>
            </a:r>
            <a:endParaRPr b="1" sz="1600">
              <a:solidFill>
                <a:srgbClr val="2200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Teach students to read smoothly at their own pace.</a:t>
            </a:r>
            <a:endParaRPr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0" name="Google Shape;60;p14"/>
          <p:cNvSpPr txBox="1"/>
          <p:nvPr/>
        </p:nvSpPr>
        <p:spPr>
          <a:xfrm>
            <a:off x="4780075" y="1775949"/>
            <a:ext cx="321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2200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Acerca de Tutor</a:t>
            </a:r>
            <a:endParaRPr b="1" sz="1600">
              <a:solidFill>
                <a:srgbClr val="2200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Explica lo que los estudiantes harán con Amira y presenta los pasos importantes para comenzar.</a:t>
            </a:r>
            <a:endParaRPr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938875" y="3165374"/>
            <a:ext cx="3255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2200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Practice with Amira</a:t>
            </a:r>
            <a:endParaRPr b="1" sz="1600">
              <a:solidFill>
                <a:srgbClr val="2200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Show students how Amira pauses to practice a word or reading skill, provide help, or ask a question.</a:t>
            </a:r>
            <a:endParaRPr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4780075" y="2470661"/>
            <a:ext cx="2956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2200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Sigue leyendo</a:t>
            </a:r>
            <a:endParaRPr b="1" sz="1600">
              <a:solidFill>
                <a:srgbClr val="2200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Enseña a los estudiantes a leer con fluidez a su propio ritmo.</a:t>
            </a:r>
            <a:endParaRPr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4780075" y="3165374"/>
            <a:ext cx="35469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2200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Practica con Amira</a:t>
            </a:r>
            <a:endParaRPr b="1" sz="1600">
              <a:solidFill>
                <a:srgbClr val="2200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Muestra a los estudiantes cómo Amira hace una pausa para practicar una palabra o destreza de lectura, ofrecer ayuda o hacer una pregunta.</a:t>
            </a:r>
            <a:endParaRPr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32" title="T3 Span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33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3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171" name="Google Shape;171;p33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33"/>
          <p:cNvSpPr txBox="1"/>
          <p:nvPr/>
        </p:nvSpPr>
        <p:spPr>
          <a:xfrm>
            <a:off x="2789913" y="769160"/>
            <a:ext cx="5737200" cy="36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Lección</a:t>
            </a: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 T3: 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Comprueba tu comprensión:</a:t>
            </a:r>
            <a:endParaRPr b="1"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¿Por qué puede Amira hacer una pausa mientras lees?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Verdadero o falso: Amira solo hace una pausa cuando cometes un error.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Piensa más a fondo:</a:t>
            </a:r>
            <a:endParaRPr b="1"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¿Por qué es importante seguir leyendo a tu propio ritmo constante?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500"/>
              </a:spcBef>
              <a:spcAft>
                <a:spcPts val="50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¿Qué le dicen a tu maestro o maestra tu lectura y tus respuestas?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/>
        </p:nvSpPr>
        <p:spPr>
          <a:xfrm>
            <a:off x="677711" y="2530372"/>
            <a:ext cx="2285700" cy="203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Preview the Content</a:t>
            </a:r>
            <a:endParaRPr b="1" sz="16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Watch the videos and read through the full presentation to get familiar with the lesson flow student content. </a:t>
            </a:r>
            <a:endParaRPr sz="12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 u="sng">
                <a:solidFill>
                  <a:srgbClr val="2200CC"/>
                </a:solidFill>
                <a:latin typeface="DM Sans"/>
                <a:ea typeface="DM Sans"/>
                <a:cs typeface="DM Sans"/>
                <a:sym typeface="DM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Download the corresponding poster to display for students.</a:t>
            </a:r>
            <a:endParaRPr sz="12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3429161" y="2530372"/>
            <a:ext cx="2285700" cy="166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Add Custom Info</a:t>
            </a:r>
            <a:endParaRPr b="1" sz="16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Customize the login slides with your school’s platform, devices, and login instructions. Update the prompts as needed and add any school-specific details.</a:t>
            </a:r>
            <a:endParaRPr sz="12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6180611" y="2530372"/>
            <a:ext cx="2285700" cy="18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Bring the Energy</a:t>
            </a:r>
            <a:endParaRPr b="1" sz="16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Plan to introduce the series with energy and confidence. When students see that you value these routines, they are more likely to understand their importance and commit to using them.</a:t>
            </a:r>
            <a:endParaRPr sz="12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7" title="T1 - Eng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8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8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86" name="Google Shape;86;p18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8"/>
          <p:cNvSpPr txBox="1"/>
          <p:nvPr/>
        </p:nvSpPr>
        <p:spPr>
          <a:xfrm>
            <a:off x="2789913" y="769160"/>
            <a:ext cx="5737200" cy="33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Lesson T1: 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Check for understanding:</a:t>
            </a:r>
            <a:endParaRPr b="1"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What does it mean when the microphone turns green?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What should you do before you read or answer Amira?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Think deeper:</a:t>
            </a:r>
            <a:endParaRPr b="1"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Why is it important to listen carefully to Amira’s directions?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457200" rtl="0" algn="l">
              <a:spcBef>
                <a:spcPts val="500"/>
              </a:spcBef>
              <a:spcAft>
                <a:spcPts val="2000"/>
              </a:spcAft>
              <a:buNone/>
            </a:pPr>
            <a:r>
              <a:t/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20" title="T2 Eng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21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1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103" name="Google Shape;103;p21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1"/>
          <p:cNvSpPr txBox="1"/>
          <p:nvPr/>
        </p:nvSpPr>
        <p:spPr>
          <a:xfrm>
            <a:off x="2789913" y="769160"/>
            <a:ext cx="5737200" cy="33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Lesson T2: 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Check for understanding:</a:t>
            </a:r>
            <a:endParaRPr b="1"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What should you do if the moving line gets ahead of you or falls behind?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How do you know when the story is finished?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Think deeper:</a:t>
            </a:r>
            <a:endParaRPr b="1"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Why is it important to keep reading at your own steady pace?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500"/>
              </a:spcBef>
              <a:spcAft>
                <a:spcPts val="50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What happens after you see “Great Work”?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